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6" r:id="rId6"/>
    <p:sldId id="267" r:id="rId7"/>
    <p:sldId id="268" r:id="rId8"/>
    <p:sldId id="261" r:id="rId9"/>
    <p:sldId id="262" r:id="rId10"/>
    <p:sldId id="269" r:id="rId11"/>
  </p:sldIdLst>
  <p:sldSz cx="14630400" cy="8229600"/>
  <p:notesSz cx="8229600" cy="146304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Patrick Han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523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2520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441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500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543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953" y="1991678"/>
            <a:ext cx="4937760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u="sng" dirty="0">
                <a:solidFill>
                  <a:srgbClr val="383838"/>
                </a:solidFill>
                <a:latin typeface="Comic Sans MS" panose="030F0702030302020204" pitchFamily="66" charset="0"/>
                <a:ea typeface="Patrick Hand" pitchFamily="34" charset="-122"/>
                <a:cs typeface="Patrick Hand" pitchFamily="34" charset="-120"/>
              </a:rPr>
              <a:t>Feast of St </a:t>
            </a:r>
            <a:r>
              <a:rPr lang="en-US" sz="3850" u="sng" dirty="0" smtClean="0">
                <a:solidFill>
                  <a:srgbClr val="383838"/>
                </a:solidFill>
                <a:latin typeface="Comic Sans MS" panose="030F0702030302020204" pitchFamily="66" charset="0"/>
                <a:ea typeface="Patrick Hand" pitchFamily="34" charset="-122"/>
                <a:cs typeface="Patrick Hand" pitchFamily="34" charset="-120"/>
              </a:rPr>
              <a:t>Stephen – 26</a:t>
            </a:r>
            <a:r>
              <a:rPr lang="en-US" sz="3850" u="sng" baseline="30000" dirty="0" smtClean="0">
                <a:solidFill>
                  <a:srgbClr val="383838"/>
                </a:solidFill>
                <a:latin typeface="Comic Sans MS" panose="030F0702030302020204" pitchFamily="66" charset="0"/>
                <a:ea typeface="Patrick Hand" pitchFamily="34" charset="-122"/>
                <a:cs typeface="Patrick Hand" pitchFamily="34" charset="-120"/>
              </a:rPr>
              <a:t>th</a:t>
            </a:r>
            <a:r>
              <a:rPr lang="en-US" sz="3850" u="sng" dirty="0" smtClean="0">
                <a:solidFill>
                  <a:srgbClr val="383838"/>
                </a:solidFill>
                <a:latin typeface="Comic Sans MS" panose="030F0702030302020204" pitchFamily="66" charset="0"/>
                <a:ea typeface="Patrick Hand" pitchFamily="34" charset="-122"/>
                <a:cs typeface="Patrick Hand" pitchFamily="34" charset="-120"/>
              </a:rPr>
              <a:t> December</a:t>
            </a:r>
            <a:endParaRPr lang="en-US" sz="3850" u="sng" dirty="0">
              <a:latin typeface="Comic Sans MS" panose="030F0702030302020204" pitchFamily="66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350437" y="2979063"/>
            <a:ext cx="7415927" cy="1703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omic Sans MS" panose="030F0702030302020204" pitchFamily="66" charset="0"/>
              </a:rPr>
              <a:t>Today we are going to learn about St Stephen the Martyr.</a:t>
            </a:r>
            <a:br>
              <a:rPr lang="en-US" sz="2400" dirty="0">
                <a:latin typeface="Comic Sans MS" panose="030F0702030302020204" pitchFamily="66" charset="0"/>
              </a:rPr>
            </a:br>
            <a:r>
              <a:rPr lang="en-US" sz="2400" dirty="0">
                <a:latin typeface="Comic Sans MS" panose="030F0702030302020204" pitchFamily="66" charset="0"/>
              </a:rPr>
              <a:t>St Stephen is a very important saint in the Catholic Church because he was the first Christian martyr. That means he was the first person to die for believing in Jesus</a:t>
            </a:r>
            <a:r>
              <a:rPr lang="en-US" sz="2400" dirty="0" smtClean="0">
                <a:latin typeface="Comic Sans MS" panose="030F0702030302020204" pitchFamily="66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Comic Sans MS" panose="030F0702030302020204" pitchFamily="66" charset="0"/>
              </a:rPr>
              <a:t>St Stephen is the patron saint of our school.</a:t>
            </a:r>
            <a:endParaRPr lang="en-US" sz="24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943689"/>
            <a:ext cx="4937760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en-US" sz="4000" b="1" u="sng" dirty="0">
                <a:latin typeface="Comic Sans MS" panose="030F0702030302020204" pitchFamily="66" charset="0"/>
              </a:rPr>
              <a:t>Who was St Stephen?</a:t>
            </a:r>
            <a:endParaRPr lang="en-US" sz="4000" b="1" u="sng" dirty="0">
              <a:latin typeface="Comic Sans MS" panose="030F0702030302020204" pitchFamily="66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597182" y="1432551"/>
            <a:ext cx="7130177" cy="2370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dirty="0" smtClean="0">
                <a:latin typeface="Comic Sans MS" panose="030F0702030302020204" pitchFamily="66" charset="0"/>
              </a:rPr>
              <a:t>St </a:t>
            </a:r>
            <a:r>
              <a:rPr lang="en-US" sz="2000" dirty="0">
                <a:latin typeface="Comic Sans MS" panose="030F0702030302020204" pitchFamily="66" charset="0"/>
              </a:rPr>
              <a:t>Stephen lived around 2,000 years ago, not long after Jesus had returned to heaven</a:t>
            </a:r>
            <a:r>
              <a:rPr lang="en-US" sz="2000" dirty="0" smtClean="0">
                <a:latin typeface="Comic Sans MS" panose="030F0702030302020204" pitchFamily="66" charset="0"/>
              </a:rPr>
              <a:t>.</a:t>
            </a: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r>
              <a:rPr lang="en-US" sz="2000" dirty="0">
                <a:latin typeface="Comic Sans MS" panose="030F0702030302020204" pitchFamily="66" charset="0"/>
              </a:rPr>
              <a:t>The Apostles, like Peter and John, were very busy: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anose="030F0702030302020204" pitchFamily="66" charset="0"/>
              </a:rPr>
              <a:t>teaching people about Jesus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anose="030F0702030302020204" pitchFamily="66" charset="0"/>
              </a:rPr>
              <a:t>praying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anose="030F0702030302020204" pitchFamily="66" charset="0"/>
              </a:rPr>
              <a:t>helping the early Church grow</a:t>
            </a:r>
          </a:p>
          <a:p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en-US" sz="2000" dirty="0" smtClean="0">
                <a:latin typeface="Comic Sans MS" panose="030F0702030302020204" pitchFamily="66" charset="0"/>
              </a:rPr>
              <a:t>They </a:t>
            </a:r>
            <a:r>
              <a:rPr lang="en-US" sz="2000" dirty="0">
                <a:latin typeface="Comic Sans MS" panose="030F0702030302020204" pitchFamily="66" charset="0"/>
              </a:rPr>
              <a:t>chose seven good and wise men to help them look after the poor and those in need. Stephen was one of these men</a:t>
            </a:r>
            <a:r>
              <a:rPr lang="en-US" sz="2000" dirty="0" smtClean="0">
                <a:latin typeface="Comic Sans MS" panose="030F0702030302020204" pitchFamily="66" charset="0"/>
              </a:rPr>
              <a:t>.</a:t>
            </a: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r>
              <a:rPr lang="en-US" sz="2000" dirty="0">
                <a:latin typeface="Comic Sans MS" panose="030F0702030302020204" pitchFamily="66" charset="0"/>
              </a:rPr>
              <a:t>Stephen was known for being: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anose="030F0702030302020204" pitchFamily="66" charset="0"/>
              </a:rPr>
              <a:t>kind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anose="030F0702030302020204" pitchFamily="66" charset="0"/>
              </a:rPr>
              <a:t>honest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anose="030F0702030302020204" pitchFamily="66" charset="0"/>
              </a:rPr>
              <a:t>brave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omic Sans MS" panose="030F0702030302020204" pitchFamily="66" charset="0"/>
              </a:rPr>
              <a:t>full of faith</a:t>
            </a:r>
          </a:p>
          <a:p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en-US" sz="2000" dirty="0" smtClean="0">
                <a:latin typeface="Comic Sans MS" panose="030F0702030302020204" pitchFamily="66" charset="0"/>
              </a:rPr>
              <a:t>He </a:t>
            </a:r>
            <a:r>
              <a:rPr lang="en-US" sz="2000" dirty="0">
                <a:latin typeface="Comic Sans MS" panose="030F0702030302020204" pitchFamily="66" charset="0"/>
              </a:rPr>
              <a:t>helped people who were hungry or lonely and told others about Jesus’ love.</a:t>
            </a:r>
          </a:p>
          <a:p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26" y="1560789"/>
            <a:ext cx="5733145" cy="57331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733646" y="1003972"/>
            <a:ext cx="7315200" cy="57554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u="sng" dirty="0">
                <a:latin typeface="Comic Sans MS" panose="030F0702030302020204" pitchFamily="66" charset="0"/>
              </a:rPr>
              <a:t>Why did Stephen get into trouble</a:t>
            </a:r>
            <a:r>
              <a:rPr lang="en-US" sz="3200" b="1" u="sng" dirty="0" smtClean="0">
                <a:latin typeface="Comic Sans MS" panose="030F0702030302020204" pitchFamily="66" charset="0"/>
              </a:rPr>
              <a:t>?</a:t>
            </a:r>
          </a:p>
          <a:p>
            <a:endParaRPr lang="en-US" sz="2400" b="1" dirty="0">
              <a:latin typeface="Comic Sans MS" panose="030F0702030302020204" pitchFamily="66" charset="0"/>
            </a:endParaRPr>
          </a:p>
          <a:p>
            <a:r>
              <a:rPr lang="en-US" sz="2400" dirty="0">
                <a:latin typeface="Comic Sans MS" panose="030F0702030302020204" pitchFamily="66" charset="0"/>
              </a:rPr>
              <a:t>Stephen spoke </a:t>
            </a:r>
            <a:r>
              <a:rPr lang="en-US" sz="2400" b="1" dirty="0">
                <a:latin typeface="Comic Sans MS" panose="030F0702030302020204" pitchFamily="66" charset="0"/>
              </a:rPr>
              <a:t>bravely</a:t>
            </a:r>
            <a:r>
              <a:rPr lang="en-US" sz="2400" dirty="0">
                <a:latin typeface="Comic Sans MS" panose="030F0702030302020204" pitchFamily="66" charset="0"/>
              </a:rPr>
              <a:t> about Jesus</a:t>
            </a:r>
            <a:r>
              <a:rPr lang="en-US" sz="2400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en-US" sz="2400" dirty="0">
                <a:latin typeface="Comic Sans MS" panose="030F0702030302020204" pitchFamily="66" charset="0"/>
              </a:rPr>
              <a:t/>
            </a:r>
            <a:br>
              <a:rPr lang="en-US" sz="2400" dirty="0">
                <a:latin typeface="Comic Sans MS" panose="030F0702030302020204" pitchFamily="66" charset="0"/>
              </a:rPr>
            </a:br>
            <a:r>
              <a:rPr lang="en-US" sz="2400" dirty="0">
                <a:latin typeface="Comic Sans MS" panose="030F0702030302020204" pitchFamily="66" charset="0"/>
              </a:rPr>
              <a:t>He told people that: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Jesus is the Son of God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Jesus rose from the dead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Jesus came to save everyone</a:t>
            </a:r>
          </a:p>
          <a:p>
            <a:endParaRPr lang="en-US" sz="2400" dirty="0" smtClean="0">
              <a:latin typeface="Comic Sans MS" panose="030F0702030302020204" pitchFamily="66" charset="0"/>
            </a:endParaRPr>
          </a:p>
          <a:p>
            <a:r>
              <a:rPr lang="en-US" sz="2400" dirty="0" smtClean="0">
                <a:latin typeface="Comic Sans MS" panose="030F0702030302020204" pitchFamily="66" charset="0"/>
              </a:rPr>
              <a:t>Some </a:t>
            </a:r>
            <a:r>
              <a:rPr lang="en-US" sz="2400" dirty="0">
                <a:latin typeface="Comic Sans MS" panose="030F0702030302020204" pitchFamily="66" charset="0"/>
              </a:rPr>
              <a:t>people did not like what Stephen was saying. They became angry because Stephen’s words made them question their own beliefs.</a:t>
            </a:r>
          </a:p>
          <a:p>
            <a:endParaRPr lang="en-US" sz="2400" dirty="0" smtClean="0">
              <a:latin typeface="Comic Sans MS" panose="030F0702030302020204" pitchFamily="66" charset="0"/>
            </a:endParaRPr>
          </a:p>
          <a:p>
            <a:r>
              <a:rPr lang="en-US" sz="2400" dirty="0" smtClean="0">
                <a:latin typeface="Comic Sans MS" panose="030F0702030302020204" pitchFamily="66" charset="0"/>
              </a:rPr>
              <a:t>They </a:t>
            </a:r>
            <a:r>
              <a:rPr lang="en-US" sz="2400" dirty="0">
                <a:latin typeface="Comic Sans MS" panose="030F0702030302020204" pitchFamily="66" charset="0"/>
              </a:rPr>
              <a:t>told lies about Stephen and took him to court.</a:t>
            </a:r>
          </a:p>
        </p:txBody>
      </p:sp>
      <p:pic>
        <p:nvPicPr>
          <p:cNvPr id="26" name="Picture 2" descr="St Stephens PNG Transparent Images Free Download | Vector Files | Pngtr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4150" y="1003972"/>
            <a:ext cx="5623685" cy="562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49235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913860" y="2884829"/>
            <a:ext cx="10058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u="sng" dirty="0">
                <a:latin typeface="Comic Sans MS" panose="030F0702030302020204" pitchFamily="66" charset="0"/>
              </a:rPr>
              <a:t>How did St Stephen become a martyr</a:t>
            </a:r>
            <a:r>
              <a:rPr lang="en-US" sz="3600" b="1" u="sng" dirty="0" smtClean="0">
                <a:latin typeface="Comic Sans MS" panose="030F0702030302020204" pitchFamily="66" charset="0"/>
              </a:rPr>
              <a:t>?</a:t>
            </a:r>
          </a:p>
          <a:p>
            <a:endParaRPr lang="en-US" sz="1400" b="1" u="sng" dirty="0">
              <a:latin typeface="Comic Sans MS" panose="030F0702030302020204" pitchFamily="66" charset="0"/>
            </a:endParaRPr>
          </a:p>
          <a:p>
            <a:r>
              <a:rPr lang="en-US" sz="2000" dirty="0">
                <a:latin typeface="Comic Sans MS" panose="030F0702030302020204" pitchFamily="66" charset="0"/>
              </a:rPr>
              <a:t>At the court, Stephen was not afraid.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He spoke clearly about God and Jesus, even though he knew he could be punished.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The people became very angry. They took Stephen outside the city and threw stones at him. This was how people were killed at that time</a:t>
            </a:r>
            <a:r>
              <a:rPr lang="en-US" sz="2000" dirty="0" smtClean="0">
                <a:latin typeface="Comic Sans MS" panose="030F0702030302020204" pitchFamily="66" charset="0"/>
              </a:rPr>
              <a:t>.</a:t>
            </a: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r>
              <a:rPr lang="en-US" sz="2000" dirty="0">
                <a:latin typeface="Comic Sans MS" panose="030F0702030302020204" pitchFamily="66" charset="0"/>
              </a:rPr>
              <a:t>While this was happening, Stephen prayed. He said</a:t>
            </a:r>
            <a:r>
              <a:rPr lang="en-US" sz="2000" dirty="0" smtClean="0">
                <a:latin typeface="Comic Sans MS" panose="030F0702030302020204" pitchFamily="66" charset="0"/>
              </a:rPr>
              <a:t>:</a:t>
            </a: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r>
              <a:rPr lang="en-US" sz="2000" dirty="0">
                <a:latin typeface="Comic Sans MS" panose="030F0702030302020204" pitchFamily="66" charset="0"/>
              </a:rPr>
              <a:t>“Lord Jesus, receive my spirit.”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“Lord, do not hold this sin against them</a:t>
            </a:r>
            <a:r>
              <a:rPr lang="en-US" sz="2000" dirty="0" smtClean="0">
                <a:latin typeface="Comic Sans MS" panose="030F0702030302020204" pitchFamily="66" charset="0"/>
              </a:rPr>
              <a:t>.”</a:t>
            </a: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r>
              <a:rPr lang="en-US" sz="2000" dirty="0">
                <a:latin typeface="Comic Sans MS" panose="030F0702030302020204" pitchFamily="66" charset="0"/>
              </a:rPr>
              <a:t>This sounds very much like Jesus on the cross, doesn’t it?</a:t>
            </a:r>
          </a:p>
          <a:p>
            <a:r>
              <a:rPr lang="en-US" sz="2000" dirty="0">
                <a:latin typeface="Comic Sans MS" panose="030F0702030302020204" pitchFamily="66" charset="0"/>
              </a:rPr>
              <a:t>Stephen forgave the people who were hurting him.</a:t>
            </a:r>
            <a:br>
              <a:rPr lang="en-US" sz="2000" dirty="0">
                <a:latin typeface="Comic Sans MS" panose="030F0702030302020204" pitchFamily="66" charset="0"/>
              </a:rPr>
            </a:br>
            <a:r>
              <a:rPr lang="en-US" sz="2000" dirty="0">
                <a:latin typeface="Comic Sans MS" panose="030F0702030302020204" pitchFamily="66" charset="0"/>
              </a:rPr>
              <a:t>That is why he is remembered as a true follower of </a:t>
            </a:r>
            <a:r>
              <a:rPr lang="en-US" sz="2000" dirty="0" smtClean="0">
                <a:latin typeface="Comic Sans MS" panose="030F0702030302020204" pitchFamily="66" charset="0"/>
              </a:rPr>
              <a:t>Jesus because </a:t>
            </a:r>
            <a:r>
              <a:rPr lang="en-US" sz="2000" dirty="0">
                <a:latin typeface="Comic Sans MS" panose="030F0702030302020204" pitchFamily="66" charset="0"/>
              </a:rPr>
              <a:t>Stephen died for his faith, he is called a martyr.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10604" y="635138"/>
            <a:ext cx="4937760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en-US" sz="4000" b="1" u="sng" dirty="0" smtClean="0">
                <a:latin typeface="Comic Sans MS" panose="030F0702030302020204" pitchFamily="66" charset="0"/>
              </a:rPr>
              <a:t>Why is </a:t>
            </a:r>
            <a:r>
              <a:rPr lang="en-US" sz="4000" b="1" u="sng" dirty="0">
                <a:latin typeface="Comic Sans MS" panose="030F0702030302020204" pitchFamily="66" charset="0"/>
              </a:rPr>
              <a:t>St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Stephen a saint?</a:t>
            </a:r>
            <a:endParaRPr lang="en-US" sz="4000" b="1" u="sng" dirty="0">
              <a:latin typeface="Comic Sans MS" panose="030F0702030302020204" pitchFamily="66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597182" y="2057065"/>
            <a:ext cx="7130177" cy="2370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dirty="0">
                <a:latin typeface="Comic Sans MS" panose="030F0702030302020204" pitchFamily="66" charset="0"/>
              </a:rPr>
              <a:t>St Stephen is a saint because</a:t>
            </a:r>
            <a:r>
              <a:rPr lang="en-US" sz="2400" dirty="0" smtClean="0">
                <a:latin typeface="Comic Sans MS" panose="030F0702030302020204" pitchFamily="66" charset="0"/>
              </a:rPr>
              <a:t>:</a:t>
            </a:r>
          </a:p>
          <a:p>
            <a:endParaRPr lang="en-US" sz="2400" dirty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he lived a life of love and service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he trusted God completely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he was brave, even when he was afraid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he forgave others</a:t>
            </a:r>
          </a:p>
          <a:p>
            <a:endParaRPr lang="en-US" sz="2400" dirty="0" smtClean="0">
              <a:latin typeface="Comic Sans MS" panose="030F0702030302020204" pitchFamily="66" charset="0"/>
            </a:endParaRPr>
          </a:p>
          <a:p>
            <a:r>
              <a:rPr lang="en-US" sz="2400" dirty="0" smtClean="0">
                <a:latin typeface="Comic Sans MS" panose="030F0702030302020204" pitchFamily="66" charset="0"/>
              </a:rPr>
              <a:t>Saints </a:t>
            </a:r>
            <a:r>
              <a:rPr lang="en-US" sz="2400" dirty="0">
                <a:latin typeface="Comic Sans MS" panose="030F0702030302020204" pitchFamily="66" charset="0"/>
              </a:rPr>
              <a:t>are people who help us learn how to follow Jesus in our own lives</a:t>
            </a:r>
            <a:r>
              <a:rPr lang="en-US" sz="2400" dirty="0" smtClean="0">
                <a:latin typeface="Comic Sans MS" panose="030F0702030302020204" pitchFamily="66" charset="0"/>
              </a:rPr>
              <a:t>.</a:t>
            </a:r>
          </a:p>
          <a:p>
            <a:endParaRPr lang="en-US" sz="2400" dirty="0">
              <a:latin typeface="Comic Sans MS" panose="030F0702030302020204" pitchFamily="66" charset="0"/>
            </a:endParaRPr>
          </a:p>
          <a:p>
            <a:r>
              <a:rPr lang="en-US" sz="2400" dirty="0">
                <a:latin typeface="Comic Sans MS" panose="030F0702030302020204" pitchFamily="66" charset="0"/>
              </a:rPr>
              <a:t>St Stephen reminds us to</a:t>
            </a:r>
            <a:r>
              <a:rPr lang="en-US" sz="2400" dirty="0" smtClean="0">
                <a:latin typeface="Comic Sans MS" panose="030F0702030302020204" pitchFamily="66" charset="0"/>
              </a:rPr>
              <a:t>:</a:t>
            </a:r>
          </a:p>
          <a:p>
            <a:endParaRPr lang="en-US" sz="2400" dirty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stand up for what is right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be kind, even when it is hard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forgive others</a:t>
            </a:r>
          </a:p>
          <a:p>
            <a:endParaRPr lang="en-US" sz="2000" dirty="0" smtClean="0">
              <a:latin typeface="Comic Sans MS" panose="030F0702030302020204" pitchFamily="66" charset="0"/>
            </a:endParaRPr>
          </a:p>
          <a:p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26" y="1560789"/>
            <a:ext cx="5733145" cy="573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821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350437" y="682431"/>
            <a:ext cx="7415927" cy="1703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dirty="0" smtClean="0">
                <a:latin typeface="Comic Sans MS" panose="030F0702030302020204" pitchFamily="66" charset="0"/>
              </a:rPr>
              <a:t>St </a:t>
            </a:r>
            <a:r>
              <a:rPr lang="en-US" sz="2400" dirty="0">
                <a:latin typeface="Comic Sans MS" panose="030F0702030302020204" pitchFamily="66" charset="0"/>
              </a:rPr>
              <a:t>Stephen’s feast day is on 26th December.</a:t>
            </a:r>
          </a:p>
          <a:p>
            <a:r>
              <a:rPr lang="en-US" sz="2400" dirty="0">
                <a:latin typeface="Comic Sans MS" panose="030F0702030302020204" pitchFamily="66" charset="0"/>
              </a:rPr>
              <a:t>This is the day after Christmas Day</a:t>
            </a:r>
            <a:r>
              <a:rPr lang="en-US" sz="2400" dirty="0" smtClean="0">
                <a:latin typeface="Comic Sans MS" panose="030F0702030302020204" pitchFamily="66" charset="0"/>
              </a:rPr>
              <a:t>.</a:t>
            </a:r>
          </a:p>
          <a:p>
            <a:endParaRPr lang="en-US" sz="2400" dirty="0">
              <a:latin typeface="Comic Sans MS" panose="030F0702030302020204" pitchFamily="66" charset="0"/>
            </a:endParaRPr>
          </a:p>
          <a:p>
            <a:r>
              <a:rPr lang="en-US" sz="2400" dirty="0">
                <a:latin typeface="Comic Sans MS" panose="030F0702030302020204" pitchFamily="66" charset="0"/>
              </a:rPr>
              <a:t>The Church celebrates St Stephen so close to Christmas because: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Christmas reminds us that Jesus came to bring love and peace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St Stephen showed that love by giving his life</a:t>
            </a:r>
          </a:p>
          <a:p>
            <a:endParaRPr lang="en-US" sz="2400" dirty="0" smtClean="0">
              <a:latin typeface="Comic Sans MS" panose="030F0702030302020204" pitchFamily="66" charset="0"/>
            </a:endParaRPr>
          </a:p>
          <a:p>
            <a:r>
              <a:rPr lang="en-US" sz="2400" dirty="0" smtClean="0">
                <a:latin typeface="Comic Sans MS" panose="030F0702030302020204" pitchFamily="66" charset="0"/>
              </a:rPr>
              <a:t>In </a:t>
            </a:r>
            <a:r>
              <a:rPr lang="en-US" sz="2400" dirty="0">
                <a:latin typeface="Comic Sans MS" panose="030F0702030302020204" pitchFamily="66" charset="0"/>
              </a:rPr>
              <a:t>some countries, people: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go to Mass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pray for courage and </a:t>
            </a:r>
            <a:r>
              <a:rPr lang="en-US" sz="2400" dirty="0" smtClean="0">
                <a:latin typeface="Comic Sans MS" panose="030F0702030302020204" pitchFamily="66" charset="0"/>
              </a:rPr>
              <a:t>kindness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e</a:t>
            </a:r>
            <a:r>
              <a:rPr lang="en-US" sz="2400" dirty="0" smtClean="0">
                <a:latin typeface="Comic Sans MS" panose="030F0702030302020204" pitchFamily="66" charset="0"/>
              </a:rPr>
              <a:t>xchange gifts</a:t>
            </a:r>
            <a:endParaRPr lang="en-US" sz="2400" dirty="0"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help people who are poor or lonely</a:t>
            </a:r>
          </a:p>
          <a:p>
            <a:endParaRPr lang="en-US" sz="2400" dirty="0" smtClean="0">
              <a:latin typeface="Comic Sans MS" panose="030F0702030302020204" pitchFamily="66" charset="0"/>
            </a:endParaRPr>
          </a:p>
          <a:p>
            <a:r>
              <a:rPr lang="en-US" sz="2400" dirty="0" smtClean="0">
                <a:latin typeface="Comic Sans MS" panose="030F0702030302020204" pitchFamily="66" charset="0"/>
              </a:rPr>
              <a:t>In </a:t>
            </a:r>
            <a:r>
              <a:rPr lang="en-US" sz="2400" dirty="0">
                <a:latin typeface="Comic Sans MS" panose="030F0702030302020204" pitchFamily="66" charset="0"/>
              </a:rPr>
              <a:t>the UK, St Stephen’s Day is also known as Boxing Day, which reminds us of sharing with others, just as Stephen did.</a:t>
            </a:r>
          </a:p>
        </p:txBody>
      </p:sp>
    </p:spTree>
    <p:extLst>
      <p:ext uri="{BB962C8B-B14F-4D97-AF65-F5344CB8AC3E}">
        <p14:creationId xmlns:p14="http://schemas.microsoft.com/office/powerpoint/2010/main" val="45176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3413" y="549499"/>
            <a:ext cx="4937760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en-US" sz="4000" b="1" u="sng" dirty="0" smtClean="0">
                <a:latin typeface="Comic Sans MS" panose="030F0702030302020204" pitchFamily="66" charset="0"/>
              </a:rPr>
              <a:t>What can we learn from St Stephen?</a:t>
            </a:r>
            <a:endParaRPr lang="en-US" sz="4000" b="1" u="sng" dirty="0">
              <a:latin typeface="Comic Sans MS" panose="030F0702030302020204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94566" y="1801689"/>
            <a:ext cx="73152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 smtClean="0">
                <a:latin typeface="Comic Sans MS" panose="030F0702030302020204" pitchFamily="66" charset="0"/>
              </a:rPr>
              <a:t>We </a:t>
            </a:r>
            <a:r>
              <a:rPr lang="en-US" sz="2800" dirty="0">
                <a:latin typeface="Comic Sans MS" panose="030F0702030302020204" pitchFamily="66" charset="0"/>
              </a:rPr>
              <a:t>can learn to</a:t>
            </a:r>
            <a:r>
              <a:rPr lang="en-US" sz="2800" dirty="0" smtClean="0">
                <a:latin typeface="Comic Sans MS" panose="030F0702030302020204" pitchFamily="66" charset="0"/>
              </a:rPr>
              <a:t>:</a:t>
            </a:r>
          </a:p>
          <a:p>
            <a:endParaRPr lang="en-US" sz="2800" dirty="0">
              <a:latin typeface="Comic Sans MS" panose="030F0702030302020204" pitchFamily="66" charset="0"/>
            </a:endParaRPr>
          </a:p>
          <a:p>
            <a:endParaRPr lang="en-US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omic Sans MS" panose="030F0702030302020204" pitchFamily="66" charset="0"/>
              </a:rPr>
              <a:t>be brave when we stand up for what is right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omic Sans MS" panose="030F0702030302020204" pitchFamily="66" charset="0"/>
              </a:rPr>
              <a:t>help people who are in need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omic Sans MS" panose="030F0702030302020204" pitchFamily="66" charset="0"/>
              </a:rPr>
              <a:t>forgive others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omic Sans MS" panose="030F0702030302020204" pitchFamily="66" charset="0"/>
              </a:rPr>
              <a:t>trust God, even when things are </a:t>
            </a:r>
            <a:r>
              <a:rPr lang="en-US" sz="2800" dirty="0" smtClean="0">
                <a:latin typeface="Comic Sans MS" panose="030F0702030302020204" pitchFamily="66" charset="0"/>
              </a:rPr>
              <a:t>difficult</a:t>
            </a:r>
          </a:p>
          <a:p>
            <a:endParaRPr lang="en-US" sz="2800" dirty="0" smtClean="0">
              <a:latin typeface="Comic Sans MS" panose="030F0702030302020204" pitchFamily="66" charset="0"/>
            </a:endParaRPr>
          </a:p>
          <a:p>
            <a:endParaRPr lang="en-US" sz="2800" dirty="0">
              <a:latin typeface="Comic Sans MS" panose="030F0702030302020204" pitchFamily="66" charset="0"/>
            </a:endParaRPr>
          </a:p>
          <a:p>
            <a:r>
              <a:rPr lang="en-US" sz="2800" dirty="0">
                <a:latin typeface="Comic Sans MS" panose="030F0702030302020204" pitchFamily="66" charset="0"/>
              </a:rPr>
              <a:t>We may not be asked to be martyrs like Stephen, but we can be </a:t>
            </a:r>
            <a:r>
              <a:rPr lang="en-US" sz="2800" b="1" dirty="0" smtClean="0">
                <a:latin typeface="Comic Sans MS" panose="030F0702030302020204" pitchFamily="66" charset="0"/>
              </a:rPr>
              <a:t>witnesses</a:t>
            </a:r>
            <a:r>
              <a:rPr lang="en-US" sz="2800" dirty="0" smtClean="0">
                <a:latin typeface="Comic Sans MS" panose="030F0702030302020204" pitchFamily="66" charset="0"/>
              </a:rPr>
              <a:t> </a:t>
            </a:r>
            <a:r>
              <a:rPr lang="en-US" sz="2800" dirty="0">
                <a:latin typeface="Comic Sans MS" panose="030F0702030302020204" pitchFamily="66" charset="0"/>
              </a:rPr>
              <a:t>to Jesus every day by how we act.</a:t>
            </a:r>
          </a:p>
        </p:txBody>
      </p:sp>
      <p:pic>
        <p:nvPicPr>
          <p:cNvPr id="6" name="Picture 2" descr="St Stephens PNG Transparent Images Free Download | Vector Files | Pngtr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271" y="1553290"/>
            <a:ext cx="5272811" cy="527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998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3669" y="627459"/>
            <a:ext cx="4478655" cy="5598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b="1" u="sng" dirty="0">
                <a:solidFill>
                  <a:srgbClr val="383838"/>
                </a:solidFill>
                <a:latin typeface="Comic Sans MS" panose="030F0702030302020204" pitchFamily="66" charset="0"/>
                <a:ea typeface="Patrick Hand" pitchFamily="34" charset="-122"/>
                <a:cs typeface="Patrick Hand" pitchFamily="34" charset="-120"/>
              </a:rPr>
              <a:t>A Moment for Reflection</a:t>
            </a:r>
            <a:endParaRPr lang="en-US" sz="3500" b="1" u="sng" dirty="0">
              <a:latin typeface="Comic Sans MS" panose="030F0702030302020204" pitchFamily="66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783669" y="1523167"/>
            <a:ext cx="7576661" cy="951428"/>
          </a:xfrm>
          <a:prstGeom prst="roundRect">
            <a:avLst>
              <a:gd name="adj" fmla="val 9885"/>
            </a:avLst>
          </a:prstGeom>
          <a:solidFill>
            <a:srgbClr val="D9D9D9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507" y="1866186"/>
            <a:ext cx="279916" cy="22383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11260" y="1802963"/>
            <a:ext cx="6625233" cy="358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Comic Sans MS" panose="030F0702030302020204" pitchFamily="66" charset="0"/>
                <a:ea typeface="Patrick Hand" pitchFamily="34" charset="-122"/>
                <a:cs typeface="Patrick Hand" pitchFamily="34" charset="-120"/>
              </a:rPr>
              <a:t>Let us pause and reflect quietly on these questions in our hearts</a:t>
            </a:r>
            <a:endParaRPr lang="en-US" sz="1750" dirty="0">
              <a:latin typeface="Comic Sans MS" panose="030F0702030302020204" pitchFamily="66" charset="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669" y="2726412"/>
            <a:ext cx="1119664" cy="134362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127171" y="2950250"/>
            <a:ext cx="2968823" cy="279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FF0000"/>
                </a:solidFill>
                <a:latin typeface="Comic Sans MS" panose="030F0702030302020204" pitchFamily="66" charset="0"/>
                <a:ea typeface="Patrick Hand" pitchFamily="34" charset="-122"/>
                <a:cs typeface="Patrick Hand" pitchFamily="34" charset="-120"/>
              </a:rPr>
              <a:t>When is it hard to do the right thing?</a:t>
            </a:r>
            <a:endParaRPr lang="en-US" sz="17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2127171" y="3364468"/>
            <a:ext cx="6233160" cy="358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Comic Sans MS" panose="030F0702030302020204" pitchFamily="66" charset="0"/>
                <a:ea typeface="Patrick Hand" pitchFamily="34" charset="-122"/>
                <a:cs typeface="Patrick Hand" pitchFamily="34" charset="-120"/>
              </a:rPr>
              <a:t>Consider the times when standing up for truth </a:t>
            </a:r>
            <a:endParaRPr lang="en-US" sz="1750" dirty="0" smtClean="0">
              <a:solidFill>
                <a:srgbClr val="383838"/>
              </a:solidFill>
              <a:latin typeface="Comic Sans MS" panose="030F0702030302020204" pitchFamily="66" charset="0"/>
              <a:ea typeface="Patrick Hand" pitchFamily="34" charset="-122"/>
              <a:cs typeface="Patrick Hand" pitchFamily="34" charset="-120"/>
            </a:endParaRPr>
          </a:p>
          <a:p>
            <a:pPr marL="0" indent="0" algn="l">
              <a:lnSpc>
                <a:spcPts val="2800"/>
              </a:lnSpc>
              <a:buNone/>
            </a:pPr>
            <a:r>
              <a:rPr lang="en-US" sz="1750" dirty="0" smtClean="0">
                <a:solidFill>
                  <a:srgbClr val="383838"/>
                </a:solidFill>
                <a:latin typeface="Comic Sans MS" panose="030F0702030302020204" pitchFamily="66" charset="0"/>
                <a:ea typeface="Patrick Hand" pitchFamily="34" charset="-122"/>
                <a:cs typeface="Patrick Hand" pitchFamily="34" charset="-120"/>
              </a:rPr>
              <a:t>feels </a:t>
            </a:r>
            <a:r>
              <a:rPr lang="en-US" sz="1750" dirty="0">
                <a:solidFill>
                  <a:srgbClr val="383838"/>
                </a:solidFill>
                <a:latin typeface="Comic Sans MS" panose="030F0702030302020204" pitchFamily="66" charset="0"/>
                <a:ea typeface="Patrick Hand" pitchFamily="34" charset="-122"/>
                <a:cs typeface="Patrick Hand" pitchFamily="34" charset="-120"/>
              </a:rPr>
              <a:t>challenging or scary</a:t>
            </a:r>
            <a:endParaRPr lang="en-US" sz="1750" dirty="0">
              <a:latin typeface="Comic Sans MS" panose="030F0702030302020204" pitchFamily="66" charset="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669" y="4070033"/>
            <a:ext cx="1119664" cy="157841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127171" y="4293870"/>
            <a:ext cx="2423755" cy="279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FF0000"/>
                </a:solidFill>
                <a:latin typeface="Comic Sans MS" panose="030F0702030302020204" pitchFamily="66" charset="0"/>
                <a:ea typeface="Patrick Hand" pitchFamily="34" charset="-122"/>
                <a:cs typeface="Patrick Hand" pitchFamily="34" charset="-120"/>
              </a:rPr>
              <a:t>How can I be brave for others?</a:t>
            </a:r>
            <a:endParaRPr lang="en-US" sz="17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2127171" y="4708088"/>
            <a:ext cx="6233160" cy="7165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Comic Sans MS" panose="030F0702030302020204" pitchFamily="66" charset="0"/>
                <a:ea typeface="Patrick Hand" pitchFamily="34" charset="-122"/>
                <a:cs typeface="Patrick Hand" pitchFamily="34" charset="-120"/>
              </a:rPr>
              <a:t>Think about ways you can show courage in defending or helping someone today</a:t>
            </a:r>
            <a:endParaRPr lang="en-US" sz="1750" dirty="0">
              <a:latin typeface="Comic Sans MS" panose="030F0702030302020204" pitchFamily="66" charset="0"/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669" y="5648444"/>
            <a:ext cx="1119664" cy="134362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2127171" y="5872282"/>
            <a:ext cx="2239328" cy="279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FF0000"/>
                </a:solidFill>
                <a:latin typeface="Comic Sans MS" panose="030F0702030302020204" pitchFamily="66" charset="0"/>
                <a:ea typeface="Patrick Hand" pitchFamily="34" charset="-122"/>
                <a:cs typeface="Patrick Hand" pitchFamily="34" charset="-120"/>
              </a:rPr>
              <a:t>Who do I need to forgive?</a:t>
            </a:r>
            <a:endParaRPr lang="en-US" sz="17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Text 8"/>
          <p:cNvSpPr/>
          <p:nvPr/>
        </p:nvSpPr>
        <p:spPr>
          <a:xfrm>
            <a:off x="2127171" y="6286500"/>
            <a:ext cx="6233160" cy="358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Comic Sans MS" panose="030F0702030302020204" pitchFamily="66" charset="0"/>
                <a:ea typeface="Patrick Hand" pitchFamily="34" charset="-122"/>
                <a:cs typeface="Patrick Hand" pitchFamily="34" charset="-120"/>
              </a:rPr>
              <a:t>Bring to mind anyone who has hurt you and </a:t>
            </a:r>
            <a:r>
              <a:rPr lang="en-US" sz="1750" dirty="0" smtClean="0">
                <a:solidFill>
                  <a:srgbClr val="383838"/>
                </a:solidFill>
                <a:latin typeface="Comic Sans MS" panose="030F0702030302020204" pitchFamily="66" charset="0"/>
                <a:ea typeface="Patrick Hand" pitchFamily="34" charset="-122"/>
                <a:cs typeface="Patrick Hand" pitchFamily="34" charset="-120"/>
              </a:rPr>
              <a:t>ask</a:t>
            </a:r>
          </a:p>
          <a:p>
            <a:pPr marL="0" indent="0" algn="l">
              <a:lnSpc>
                <a:spcPts val="2800"/>
              </a:lnSpc>
              <a:buNone/>
            </a:pPr>
            <a:r>
              <a:rPr lang="en-US" sz="1750" dirty="0" smtClean="0">
                <a:solidFill>
                  <a:srgbClr val="383838"/>
                </a:solidFill>
                <a:latin typeface="Comic Sans MS" panose="030F0702030302020204" pitchFamily="66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750" dirty="0">
                <a:solidFill>
                  <a:srgbClr val="383838"/>
                </a:solidFill>
                <a:latin typeface="Comic Sans MS" panose="030F0702030302020204" pitchFamily="66" charset="0"/>
                <a:ea typeface="Patrick Hand" pitchFamily="34" charset="-122"/>
                <a:cs typeface="Patrick Hand" pitchFamily="34" charset="-120"/>
              </a:rPr>
              <a:t>God for a forgiving heart</a:t>
            </a:r>
            <a:endParaRPr lang="en-US" sz="1750" dirty="0">
              <a:latin typeface="Comic Sans MS" panose="030F0702030302020204" pitchFamily="66" charset="0"/>
            </a:endParaRPr>
          </a:p>
        </p:txBody>
      </p:sp>
      <p:sp>
        <p:nvSpPr>
          <p:cNvPr id="16" name="Text 9"/>
          <p:cNvSpPr/>
          <p:nvPr/>
        </p:nvSpPr>
        <p:spPr>
          <a:xfrm>
            <a:off x="2389185" y="7509763"/>
            <a:ext cx="7576661" cy="358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FF0000"/>
                </a:solidFill>
                <a:latin typeface="Comic Sans MS" panose="030F0702030302020204" pitchFamily="66" charset="0"/>
                <a:ea typeface="Patrick Hand" pitchFamily="34" charset="-122"/>
                <a:cs typeface="Patrick Hand" pitchFamily="34" charset="-120"/>
              </a:rPr>
              <a:t>Let us hold these thoughts quietly for a moment...</a:t>
            </a:r>
            <a:endParaRPr lang="en-US" sz="17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901070" y="547350"/>
            <a:ext cx="827213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Let us pray…</a:t>
            </a:r>
          </a:p>
          <a:p>
            <a:endParaRPr lang="en-US" sz="3200" dirty="0" smtClean="0">
              <a:latin typeface="Comic Sans MS" panose="030F0702030302020204" pitchFamily="66" charset="0"/>
            </a:endParaRPr>
          </a:p>
          <a:p>
            <a:r>
              <a:rPr lang="en-US" sz="3200" dirty="0" smtClean="0">
                <a:latin typeface="Comic Sans MS" panose="030F0702030302020204" pitchFamily="66" charset="0"/>
              </a:rPr>
              <a:t>Dear </a:t>
            </a:r>
            <a:r>
              <a:rPr lang="en-US" sz="3200" dirty="0">
                <a:latin typeface="Comic Sans MS" panose="030F0702030302020204" pitchFamily="66" charset="0"/>
              </a:rPr>
              <a:t>God</a:t>
            </a:r>
            <a:r>
              <a:rPr lang="en-US" sz="3200" dirty="0" smtClean="0">
                <a:latin typeface="Comic Sans MS" panose="030F0702030302020204" pitchFamily="66" charset="0"/>
              </a:rPr>
              <a:t>,</a:t>
            </a:r>
          </a:p>
          <a:p>
            <a:r>
              <a:rPr lang="en-US" sz="3200" dirty="0">
                <a:latin typeface="Comic Sans MS" panose="030F0702030302020204" pitchFamily="66" charset="0"/>
              </a:rPr>
              <a:t/>
            </a:r>
            <a:br>
              <a:rPr lang="en-US" sz="3200" dirty="0">
                <a:latin typeface="Comic Sans MS" panose="030F0702030302020204" pitchFamily="66" charset="0"/>
              </a:rPr>
            </a:br>
            <a:r>
              <a:rPr lang="en-US" sz="3200" dirty="0">
                <a:latin typeface="Comic Sans MS" panose="030F0702030302020204" pitchFamily="66" charset="0"/>
              </a:rPr>
              <a:t>Thank you for the example of St Stephen</a:t>
            </a:r>
            <a:r>
              <a:rPr lang="en-US" sz="3200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en-US" sz="3200" dirty="0">
                <a:latin typeface="Comic Sans MS" panose="030F0702030302020204" pitchFamily="66" charset="0"/>
              </a:rPr>
              <a:t/>
            </a:r>
            <a:br>
              <a:rPr lang="en-US" sz="3200" dirty="0">
                <a:latin typeface="Comic Sans MS" panose="030F0702030302020204" pitchFamily="66" charset="0"/>
              </a:rPr>
            </a:br>
            <a:r>
              <a:rPr lang="en-US" sz="3200" dirty="0">
                <a:latin typeface="Comic Sans MS" panose="030F0702030302020204" pitchFamily="66" charset="0"/>
              </a:rPr>
              <a:t>Help us to be brave, kind and forgiving</a:t>
            </a:r>
            <a:r>
              <a:rPr lang="en-US" sz="3200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en-US" sz="3200" dirty="0">
                <a:latin typeface="Comic Sans MS" panose="030F0702030302020204" pitchFamily="66" charset="0"/>
              </a:rPr>
              <a:t/>
            </a:r>
            <a:br>
              <a:rPr lang="en-US" sz="3200" dirty="0">
                <a:latin typeface="Comic Sans MS" panose="030F0702030302020204" pitchFamily="66" charset="0"/>
              </a:rPr>
            </a:br>
            <a:r>
              <a:rPr lang="en-US" sz="3200" dirty="0">
                <a:latin typeface="Comic Sans MS" panose="030F0702030302020204" pitchFamily="66" charset="0"/>
              </a:rPr>
              <a:t>Help us to follow Jesus in our words and actions</a:t>
            </a:r>
            <a:r>
              <a:rPr lang="en-US" sz="3200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en-US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/>
            </a:r>
            <a:br>
              <a:rPr lang="en-US" sz="3200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Amen.</a:t>
            </a:r>
            <a:endParaRPr lang="en-GB" sz="3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1" name="Picture 2" descr="Image result for prayer ar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217796" cy="8229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53" y="308344"/>
            <a:ext cx="5039833" cy="75597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51135" y="1605516"/>
            <a:ext cx="481654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 smtClean="0">
                <a:latin typeface="Comic Sans MS" panose="030F0702030302020204" pitchFamily="66" charset="0"/>
              </a:rPr>
              <a:t>Key Facts</a:t>
            </a:r>
            <a:endParaRPr lang="en-GB" sz="13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807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592</Words>
  <Application>Microsoft Office PowerPoint</Application>
  <PresentationFormat>Custom</PresentationFormat>
  <Paragraphs>112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Calibri</vt:lpstr>
      <vt:lpstr>Comic Sans MS</vt:lpstr>
      <vt:lpstr>Aptos</vt:lpstr>
      <vt:lpstr>Patrick Hand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Hatton, Steven</dc:creator>
  <cp:lastModifiedBy>Mr. Hatton</cp:lastModifiedBy>
  <cp:revision>6</cp:revision>
  <dcterms:created xsi:type="dcterms:W3CDTF">2025-11-20T11:04:19Z</dcterms:created>
  <dcterms:modified xsi:type="dcterms:W3CDTF">2026-01-06T23:22:06Z</dcterms:modified>
</cp:coreProperties>
</file>